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71" r:id="rId11"/>
    <p:sldId id="272" r:id="rId12"/>
    <p:sldId id="265" r:id="rId13"/>
    <p:sldId id="273" r:id="rId14"/>
    <p:sldId id="275" r:id="rId15"/>
    <p:sldId id="266" r:id="rId16"/>
    <p:sldId id="267" r:id="rId17"/>
    <p:sldId id="268" r:id="rId18"/>
    <p:sldId id="269" r:id="rId19"/>
    <p:sldId id="274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67"/>
    <p:restoredTop sz="88235"/>
  </p:normalViewPr>
  <p:slideViewPr>
    <p:cSldViewPr snapToGrid="0">
      <p:cViewPr varScale="1">
        <p:scale>
          <a:sx n="76" d="100"/>
          <a:sy n="76" d="100"/>
        </p:scale>
        <p:origin x="52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Pre: </a:t>
            </a:r>
            <a:r>
              <a:rPr lang="en-US" dirty="0" err="1"/>
              <a:t>Rsq</a:t>
            </a:r>
            <a:r>
              <a:rPr lang="en-US" dirty="0"/>
              <a:t> 0.68 BIC 8000</a:t>
            </a:r>
          </a:p>
          <a:p>
            <a:r>
              <a:rPr lang="en-US" dirty="0"/>
              <a:t>Post: </a:t>
            </a:r>
            <a:r>
              <a:rPr lang="en-US" dirty="0" err="1"/>
              <a:t>Rsq</a:t>
            </a:r>
            <a:r>
              <a:rPr lang="en-US" dirty="0"/>
              <a:t> 0.85 BIC 2200</a:t>
            </a:r>
          </a:p>
        </p:txBody>
      </p:sp>
    </p:spTree>
    <p:extLst>
      <p:ext uri="{BB962C8B-B14F-4D97-AF65-F5344CB8AC3E}">
        <p14:creationId xmlns:p14="http://schemas.microsoft.com/office/powerpoint/2010/main" val="147732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hueOff val="114395"/>
            <a:lumOff val="-24975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one Wa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Stone Wang</a:t>
            </a:r>
          </a:p>
        </p:txBody>
      </p:sp>
      <p:sp>
        <p:nvSpPr>
          <p:cNvPr id="152" name="Opioid Epidemic Bayesian Analysi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9500" spc="-190"/>
            </a:lvl1pPr>
          </a:lstStyle>
          <a:p>
            <a:r>
              <a:rPr lang="en-US" sz="8800" dirty="0"/>
              <a:t>Modeling the Opioid Epidemic in America</a:t>
            </a:r>
            <a:endParaRPr sz="8800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40DAC-B2E3-7E4D-90BA-A22EC8DE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E6A6B565-9C46-124D-85F3-C919C77FDF1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206500" y="2564780"/>
                <a:ext cx="21971000" cy="993973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Response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6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66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ar-AE" sz="6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ar-AE" dirty="0"/>
                  <a:t> = </a:t>
                </a:r>
                <a:r>
                  <a:rPr lang="en-US" dirty="0"/>
                  <a:t>Crude rate</a:t>
                </a:r>
              </a:p>
              <a:p>
                <a:r>
                  <a:rPr lang="en-US" dirty="0"/>
                  <a:t>Factors include main effects like Year, Sex, Age, and Race</a:t>
                </a:r>
              </a:p>
              <a:p>
                <a:pPr lvl="1"/>
                <a:r>
                  <a:rPr lang="en-US" dirty="0"/>
                  <a:t>Interaction factors like Year with main effects and Sex with main effects</a:t>
                </a:r>
              </a:p>
              <a:p>
                <a:pPr lvl="1"/>
                <a:r>
                  <a:rPr lang="en-US" dirty="0"/>
                  <a:t>Quadratic time and cubic time</a:t>
                </a:r>
              </a:p>
              <a:p>
                <a:r>
                  <a:rPr lang="en-US" dirty="0"/>
                  <a:t>In total, 55 variables</a:t>
                </a:r>
              </a:p>
              <a:p>
                <a:pPr lvl="1"/>
                <a:r>
                  <a:rPr lang="en-US" dirty="0"/>
                  <a:t>Most were statistically significant</a:t>
                </a:r>
              </a:p>
              <a:p>
                <a:pPr lvl="1"/>
                <a:r>
                  <a:rPr lang="en-US" dirty="0"/>
                  <a:t>Main effects were always larger magnitude than time effects while Sex effects had high magnitudes</a:t>
                </a:r>
              </a:p>
            </p:txBody>
          </p:sp>
        </mc:Choice>
        <mc:Fallback xmlns="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E6A6B565-9C46-124D-85F3-C919C77FDF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06500" y="2564780"/>
                <a:ext cx="21971000" cy="9939736"/>
              </a:xfrm>
              <a:blipFill>
                <a:blip r:embed="rId2"/>
                <a:stretch>
                  <a:fillRect l="-1733" t="-1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42815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76AE-27B3-514B-BEEC-8E6C652C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diagnostics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99704B-4C94-274C-92FA-279D19A2A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293" y="2385663"/>
            <a:ext cx="16097560" cy="55157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19963A-0907-B54E-AA3B-95946BE9E1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293" y="7976656"/>
            <a:ext cx="15985738" cy="54456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1F7004-AE85-DF41-B523-FB3E7C7DE653}"/>
              </a:ext>
            </a:extLst>
          </p:cNvPr>
          <p:cNvSpPr txBox="1"/>
          <p:nvPr/>
        </p:nvSpPr>
        <p:spPr>
          <a:xfrm>
            <a:off x="19163062" y="4377515"/>
            <a:ext cx="2877014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Pre-transformation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9 observations above 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EC73B8-8D13-2C4E-8C88-F597A23A3A61}"/>
              </a:ext>
            </a:extLst>
          </p:cNvPr>
          <p:cNvSpPr txBox="1"/>
          <p:nvPr/>
        </p:nvSpPr>
        <p:spPr>
          <a:xfrm>
            <a:off x="19163062" y="9482843"/>
            <a:ext cx="2877014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Post-transformation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0 observations above 4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2458991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hoosing the Best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Choosing the Best Model</a:t>
            </a:r>
          </a:p>
        </p:txBody>
      </p:sp>
      <p:sp>
        <p:nvSpPr>
          <p:cNvPr id="189" name="Bayesian model selection using Bayesian information criterion (BIC)…"/>
          <p:cNvSpPr txBox="1">
            <a:spLocks noGrp="1"/>
          </p:cNvSpPr>
          <p:nvPr>
            <p:ph type="body" idx="1"/>
          </p:nvPr>
        </p:nvSpPr>
        <p:spPr>
          <a:xfrm>
            <a:off x="1004236" y="2883877"/>
            <a:ext cx="21971001" cy="956138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dirty="0"/>
              <a:t>Bayesian model selection using Bayesian information criterion (BIC)</a:t>
            </a:r>
          </a:p>
          <a:p>
            <a:pPr lvl="1"/>
            <a:r>
              <a:rPr dirty="0"/>
              <a:t>If model with lowest BIC is picked, may be ignoring the presence of other models that are equally good or can provide useful information</a:t>
            </a:r>
            <a:endParaRPr lang="en-US" dirty="0"/>
          </a:p>
          <a:p>
            <a:pPr lvl="1"/>
            <a:r>
              <a:rPr dirty="0"/>
              <a:t>CI may be narrower since uncertainty is being ignored when considering only one model</a:t>
            </a:r>
          </a:p>
          <a:p>
            <a:r>
              <a:rPr dirty="0"/>
              <a:t>Bayesian Model Averaging: BMA</a:t>
            </a:r>
          </a:p>
          <a:p>
            <a:pPr lvl="1"/>
            <a:r>
              <a:rPr dirty="0"/>
              <a:t>Uses the posterior probability of each model</a:t>
            </a:r>
          </a:p>
          <a:p>
            <a:pPr lvl="1"/>
            <a:r>
              <a:rPr dirty="0"/>
              <a:t>Weighted averages of quantities of interest using these probabilities as weights (higher post. prob = higher weight)</a:t>
            </a:r>
            <a:endParaRPr lang="en-US" dirty="0"/>
          </a:p>
          <a:p>
            <a:r>
              <a:rPr lang="en-US" dirty="0"/>
              <a:t>Stepwise selection with R squared, BIC, AIC</a:t>
            </a:r>
          </a:p>
          <a:p>
            <a:r>
              <a:rPr lang="en-US" dirty="0"/>
              <a:t>LASSO penalization for variable selection 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2506A-63F6-A54C-8016-F82063669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Model Averaging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50589E-D0CB-7243-9024-B8A6A6429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10659553"/>
            <a:ext cx="21971000" cy="1844961"/>
          </a:xfrm>
        </p:spPr>
        <p:txBody>
          <a:bodyPr/>
          <a:lstStyle/>
          <a:p>
            <a:r>
              <a:rPr lang="en-US" dirty="0"/>
              <a:t>Modeling Averaging: Year, Male, Asian, American Indian, Black, White, 20-24, 50-54, and 55-59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68F7DC-BE4A-A245-9580-B1B7325717F2}"/>
              </a:ext>
            </a:extLst>
          </p:cNvPr>
          <p:cNvGrpSpPr/>
          <p:nvPr/>
        </p:nvGrpSpPr>
        <p:grpSpPr>
          <a:xfrm>
            <a:off x="3089648" y="2849960"/>
            <a:ext cx="18204704" cy="7345296"/>
            <a:chOff x="3200400" y="1926446"/>
            <a:chExt cx="17926409" cy="72330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99F2C96-6192-2A4C-AE33-3234A45D57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18"/>
            <a:stretch/>
          </p:blipFill>
          <p:spPr>
            <a:xfrm>
              <a:off x="3836504" y="2840846"/>
              <a:ext cx="17290305" cy="631860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60092ED-C102-4D42-B686-5BAF13FF71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279" b="11136"/>
            <a:stretch/>
          </p:blipFill>
          <p:spPr>
            <a:xfrm>
              <a:off x="3200400" y="1926446"/>
              <a:ext cx="1022486" cy="6541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884935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459B-737C-B440-8319-6F8B26E8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Penalized Regression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BA243-3661-0F4A-BA7D-2E7EF687B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97479" y="4865298"/>
            <a:ext cx="14481858" cy="7639218"/>
          </a:xfrm>
        </p:spPr>
        <p:txBody>
          <a:bodyPr/>
          <a:lstStyle/>
          <a:p>
            <a:r>
              <a:rPr lang="en-US" dirty="0"/>
              <a:t>Lambda 1SE vs lambda Min</a:t>
            </a:r>
          </a:p>
          <a:p>
            <a:pPr lvl="1"/>
            <a:r>
              <a:rPr lang="en-US" dirty="0"/>
              <a:t>-1.64 vs -7.41</a:t>
            </a:r>
          </a:p>
          <a:p>
            <a:pPr lvl="1"/>
            <a:r>
              <a:rPr lang="en-US" dirty="0"/>
              <a:t>26 variables vs 43 variables</a:t>
            </a:r>
          </a:p>
          <a:p>
            <a:r>
              <a:rPr lang="en-US" dirty="0"/>
              <a:t>Adjusted R-squared </a:t>
            </a:r>
          </a:p>
          <a:p>
            <a:pPr lvl="1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0.842 for 43 variables</a:t>
            </a:r>
          </a:p>
          <a:p>
            <a:pPr lvl="1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0.823 for 26 variables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37C011-9A8E-1545-BFB1-48F541221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850" y="2575444"/>
            <a:ext cx="6229040" cy="142708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B39EC04-2799-8143-85BD-2B4EEB955634}"/>
              </a:ext>
            </a:extLst>
          </p:cNvPr>
          <p:cNvGrpSpPr/>
          <p:nvPr/>
        </p:nvGrpSpPr>
        <p:grpSpPr>
          <a:xfrm>
            <a:off x="15401533" y="1669081"/>
            <a:ext cx="8191750" cy="11552663"/>
            <a:chOff x="15556808" y="1669081"/>
            <a:chExt cx="8191750" cy="1155266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DDE2AE-2AB7-C74F-876E-6E455C0CD7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126"/>
            <a:stretch/>
          </p:blipFill>
          <p:spPr>
            <a:xfrm>
              <a:off x="15556808" y="7228937"/>
              <a:ext cx="7277350" cy="599280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EEF2568-1F80-2947-8E0B-1C57511363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874"/>
            <a:stretch/>
          </p:blipFill>
          <p:spPr>
            <a:xfrm>
              <a:off x="16471208" y="1669081"/>
              <a:ext cx="7277350" cy="555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756546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oefficient compari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Coefficient comparison</a:t>
            </a:r>
            <a:endParaRPr dirty="0"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AA2D5-7FD7-314F-85D4-F6235BC55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078" y="2933422"/>
            <a:ext cx="11857843" cy="899353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rediction intervals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8926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6600" dirty="0"/>
              <a:t>Comparison of Intervals for Validation Dataset of 2017</a:t>
            </a:r>
            <a:endParaRPr sz="6600" dirty="0"/>
          </a:p>
        </p:txBody>
      </p:sp>
      <p:sp>
        <p:nvSpPr>
          <p:cNvPr id="195" name="2017 true crude rate CI: (9.10, 14.83)…"/>
          <p:cNvSpPr txBox="1">
            <a:spLocks noGrp="1"/>
          </p:cNvSpPr>
          <p:nvPr>
            <p:ph type="body" sz="half" idx="1"/>
          </p:nvPr>
        </p:nvSpPr>
        <p:spPr>
          <a:xfrm>
            <a:off x="1464946" y="2997201"/>
            <a:ext cx="11595446" cy="956376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609599" indent="-609599">
              <a:defRPr sz="4500"/>
            </a:pPr>
            <a:r>
              <a:rPr lang="en-US" dirty="0"/>
              <a:t>Bayesian model: 15 variables</a:t>
            </a:r>
          </a:p>
          <a:p>
            <a:pPr marL="609599" indent="-609599">
              <a:defRPr sz="4500"/>
            </a:pPr>
            <a:r>
              <a:rPr lang="en-US" dirty="0"/>
              <a:t>BMA Bayesian model: 13 variables</a:t>
            </a:r>
          </a:p>
          <a:p>
            <a:pPr marL="609599" indent="-609599">
              <a:defRPr sz="4500"/>
            </a:pPr>
            <a:r>
              <a:rPr lang="en-US" dirty="0"/>
              <a:t>Linear regression: 55 variables</a:t>
            </a:r>
          </a:p>
          <a:p>
            <a:pPr marL="609599" indent="-609599">
              <a:defRPr sz="4500"/>
            </a:pPr>
            <a:r>
              <a:rPr lang="en-US" dirty="0"/>
              <a:t>LASSO regression: 26 variables</a:t>
            </a:r>
          </a:p>
          <a:p>
            <a:pPr marL="609599" indent="-609599">
              <a:defRPr sz="4500"/>
            </a:pPr>
            <a:r>
              <a:rPr dirty="0"/>
              <a:t>2017 true crude rate CI: (9.10, 14.83)</a:t>
            </a:r>
            <a:endParaRPr lang="en-US" dirty="0"/>
          </a:p>
          <a:p>
            <a:pPr marL="1219199" lvl="1" indent="-609599">
              <a:defRPr sz="4500"/>
            </a:pPr>
            <a:r>
              <a:rPr lang="en-US" dirty="0"/>
              <a:t>Bayesian CI: (8.43, 11.96)</a:t>
            </a:r>
          </a:p>
          <a:p>
            <a:pPr marL="1219199" lvl="1" indent="-609599">
              <a:defRPr sz="4500"/>
            </a:pPr>
            <a:r>
              <a:rPr lang="en-US" dirty="0"/>
              <a:t>BMA CI: (8.13, 11.22 )</a:t>
            </a:r>
          </a:p>
          <a:p>
            <a:pPr marL="1219199" lvl="1" indent="-609599">
              <a:defRPr sz="4500"/>
            </a:pPr>
            <a:r>
              <a:rPr lang="en-US" dirty="0"/>
              <a:t>Linear Regression CI: (8.02, 14.56)</a:t>
            </a:r>
          </a:p>
          <a:p>
            <a:pPr marL="1219199" lvl="1" indent="-609599">
              <a:defRPr sz="4500"/>
            </a:pPr>
            <a:r>
              <a:rPr lang="en-US" dirty="0"/>
              <a:t>LASSO CI: (7.89, 14.91)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89B821-48F0-FA4E-A2A9-0F8F80E2D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0793" y="3726610"/>
            <a:ext cx="10071100" cy="783476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199" name="White and African-American middle-aged males are impacted the most by the opioid crisis…"/>
          <p:cNvSpPr txBox="1">
            <a:spLocks noGrp="1"/>
          </p:cNvSpPr>
          <p:nvPr>
            <p:ph type="body" idx="1"/>
          </p:nvPr>
        </p:nvSpPr>
        <p:spPr>
          <a:xfrm>
            <a:off x="1525940" y="3303980"/>
            <a:ext cx="16657352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Bayesian method provides similar variable coefficients and </a:t>
            </a:r>
            <a:r>
              <a:rPr lang="en-US" dirty="0"/>
              <a:t>credible </a:t>
            </a:r>
            <a:r>
              <a:rPr dirty="0"/>
              <a:t>intervals while producing posterior distributions for variables</a:t>
            </a:r>
            <a:endParaRPr lang="en-US" dirty="0"/>
          </a:p>
          <a:p>
            <a:r>
              <a:rPr lang="en-US" dirty="0"/>
              <a:t>When dealing with many interactions, LASSO is a good option for decreasing dimension space </a:t>
            </a:r>
          </a:p>
          <a:p>
            <a:r>
              <a:rPr lang="en-US" dirty="0"/>
              <a:t>White and African-American middle-aged males are impacted the most by the opioid crisis 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hank yo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</a:t>
            </a:r>
          </a:p>
        </p:txBody>
      </p:sp>
      <p:sp>
        <p:nvSpPr>
          <p:cNvPr id="202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744B765-65E1-9E4B-906D-10464A3CE0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018" y="1315441"/>
            <a:ext cx="14814700" cy="50630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30A910-3CE4-CD4B-9A8B-477765C8B2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018" y="7367626"/>
            <a:ext cx="14813311" cy="505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63040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Background</a:t>
            </a:r>
          </a:p>
        </p:txBody>
      </p:sp>
      <p:sp>
        <p:nvSpPr>
          <p:cNvPr id="155" name="Moderate to strong painkillers including oxycodone, hydrocodone, and fentanyl…"/>
          <p:cNvSpPr txBox="1">
            <a:spLocks noGrp="1"/>
          </p:cNvSpPr>
          <p:nvPr>
            <p:ph type="body" sz="half" idx="1"/>
          </p:nvPr>
        </p:nvSpPr>
        <p:spPr>
          <a:xfrm>
            <a:off x="1004236" y="3372029"/>
            <a:ext cx="12199682" cy="8256011"/>
          </a:xfrm>
          <a:prstGeom prst="rect">
            <a:avLst/>
          </a:prstGeom>
        </p:spPr>
        <p:txBody>
          <a:bodyPr/>
          <a:lstStyle/>
          <a:p>
            <a:r>
              <a:rPr dirty="0"/>
              <a:t>Moderate to strong painkillers including oxycodone, hydrocodone, and fentanyl</a:t>
            </a:r>
          </a:p>
          <a:p>
            <a:r>
              <a:rPr dirty="0"/>
              <a:t>More than 70,000 Americans died from </a:t>
            </a:r>
            <a:r>
              <a:rPr lang="en-US" dirty="0"/>
              <a:t>any/all </a:t>
            </a:r>
            <a:r>
              <a:rPr dirty="0"/>
              <a:t>drug-involved overdose in 2019</a:t>
            </a:r>
          </a:p>
          <a:p>
            <a:pPr lvl="1"/>
            <a:r>
              <a:rPr dirty="0"/>
              <a:t>21,088 </a:t>
            </a:r>
            <a:r>
              <a:rPr lang="en-US" dirty="0"/>
              <a:t>opioid </a:t>
            </a:r>
            <a:r>
              <a:rPr dirty="0"/>
              <a:t>deaths in 2010, 49,860 </a:t>
            </a:r>
            <a:r>
              <a:rPr lang="en-US" dirty="0"/>
              <a:t>opioid </a:t>
            </a:r>
            <a:r>
              <a:rPr dirty="0"/>
              <a:t>deaths in 2019</a:t>
            </a:r>
          </a:p>
          <a:p>
            <a:r>
              <a:rPr dirty="0"/>
              <a:t>Rural PA and Philadelphia suffer from highest rate of drug overdose in the country</a:t>
            </a:r>
          </a:p>
        </p:txBody>
      </p:sp>
      <p:pic>
        <p:nvPicPr>
          <p:cNvPr id="156" name="Screen Shot 2021-05-19 at 11.13.04 PM.png" descr="Screen Shot 2021-05-19 at 11.13.0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2296" y="4386579"/>
            <a:ext cx="9162764" cy="577097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https://www.drugabuse.gov/drug-topics/trends-statistics/overdose-death-rates"/>
          <p:cNvSpPr txBox="1"/>
          <p:nvPr/>
        </p:nvSpPr>
        <p:spPr>
          <a:xfrm>
            <a:off x="396321" y="13102145"/>
            <a:ext cx="9567749" cy="41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/>
            </a:lvl1pPr>
          </a:lstStyle>
          <a:p>
            <a:r>
              <a:t>https://www.drugabuse.gov/drug-topics/trends-statistics/overdose-death-rates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Goal</a:t>
            </a:r>
          </a:p>
        </p:txBody>
      </p:sp>
      <p:sp>
        <p:nvSpPr>
          <p:cNvPr id="160" name="Discover the demographics impacted the greatest…"/>
          <p:cNvSpPr txBox="1">
            <a:spLocks noGrp="1"/>
          </p:cNvSpPr>
          <p:nvPr>
            <p:ph type="body" idx="1"/>
          </p:nvPr>
        </p:nvSpPr>
        <p:spPr>
          <a:xfrm>
            <a:off x="1004236" y="3372029"/>
            <a:ext cx="20410753" cy="8256011"/>
          </a:xfrm>
          <a:prstGeom prst="rect">
            <a:avLst/>
          </a:prstGeom>
        </p:spPr>
        <p:txBody>
          <a:bodyPr/>
          <a:lstStyle/>
          <a:p>
            <a:pPr marL="609600" indent="-609600">
              <a:defRPr sz="5500"/>
            </a:pPr>
            <a:r>
              <a:rPr dirty="0"/>
              <a:t>Discover the demographics impacted the </a:t>
            </a:r>
            <a:r>
              <a:rPr lang="en-US" dirty="0"/>
              <a:t>most</a:t>
            </a:r>
            <a:endParaRPr dirty="0"/>
          </a:p>
          <a:p>
            <a:pPr marL="609600" indent="-609600">
              <a:defRPr sz="5500"/>
            </a:pPr>
            <a:r>
              <a:rPr dirty="0"/>
              <a:t>Compare Bayesian and frequentist approaches</a:t>
            </a:r>
          </a:p>
          <a:p>
            <a:pPr>
              <a:defRPr sz="5500"/>
            </a:pPr>
            <a:r>
              <a:rPr lang="en-US" dirty="0"/>
              <a:t>Explore variable selection methods with interaction terms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DC Wonder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CDC Wonder Data</a:t>
            </a:r>
          </a:p>
        </p:txBody>
      </p:sp>
      <p:sp>
        <p:nvSpPr>
          <p:cNvPr id="163" name="Online database with ad-hoc query system for analysis of public health data…"/>
          <p:cNvSpPr txBox="1">
            <a:spLocks noGrp="1"/>
          </p:cNvSpPr>
          <p:nvPr>
            <p:ph type="body" sz="half" idx="1"/>
          </p:nvPr>
        </p:nvSpPr>
        <p:spPr>
          <a:xfrm>
            <a:off x="1004236" y="2649415"/>
            <a:ext cx="12465528" cy="1059766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90144" indent="-390144" defTabSz="1560536">
              <a:spcBef>
                <a:spcPts val="2800"/>
              </a:spcBef>
              <a:defRPr sz="3775"/>
            </a:pPr>
            <a:r>
              <a:rPr dirty="0"/>
              <a:t>Online database with ad-hoc query system for analysis of public health data</a:t>
            </a:r>
          </a:p>
          <a:p>
            <a:pPr marL="390144" indent="-390144" defTabSz="1560536">
              <a:spcBef>
                <a:spcPts val="2800"/>
              </a:spcBef>
              <a:defRPr sz="3775"/>
            </a:pPr>
            <a:r>
              <a:rPr dirty="0"/>
              <a:t>Data range from 1999 to 2018</a:t>
            </a:r>
          </a:p>
          <a:p>
            <a:pPr marL="390144" indent="-390144" defTabSz="1560536">
              <a:spcBef>
                <a:spcPts val="2800"/>
              </a:spcBef>
              <a:defRPr sz="3775"/>
            </a:pPr>
            <a:r>
              <a:rPr dirty="0"/>
              <a:t>Can only export 5 factors:</a:t>
            </a:r>
          </a:p>
          <a:p>
            <a:pPr marL="780287" lvl="1" indent="-390143" defTabSz="1560536">
              <a:spcBef>
                <a:spcPts val="2800"/>
              </a:spcBef>
              <a:defRPr sz="3775"/>
            </a:pPr>
            <a:r>
              <a:rPr dirty="0"/>
              <a:t>Gender: Male, Female</a:t>
            </a:r>
          </a:p>
          <a:p>
            <a:pPr marL="780287" lvl="1" indent="-390143" defTabSz="1560536">
              <a:spcBef>
                <a:spcPts val="2800"/>
              </a:spcBef>
              <a:defRPr sz="3775"/>
            </a:pPr>
            <a:r>
              <a:rPr dirty="0"/>
              <a:t>Race: American Indian/Alaska Native, Asian, African, White</a:t>
            </a:r>
          </a:p>
          <a:p>
            <a:pPr marL="780287" lvl="1" indent="-390143" defTabSz="1560536">
              <a:spcBef>
                <a:spcPts val="2800"/>
              </a:spcBef>
              <a:defRPr sz="3775"/>
            </a:pPr>
            <a:r>
              <a:rPr dirty="0"/>
              <a:t>Age group: 5-year groups from 20 to 64</a:t>
            </a:r>
          </a:p>
          <a:p>
            <a:pPr marL="780287" lvl="1" indent="-390143" defTabSz="1560536">
              <a:spcBef>
                <a:spcPts val="2800"/>
              </a:spcBef>
              <a:defRPr sz="3775"/>
            </a:pPr>
            <a:r>
              <a:rPr dirty="0"/>
              <a:t>Deaths</a:t>
            </a:r>
          </a:p>
          <a:p>
            <a:pPr marL="780287" lvl="1" indent="-390143" defTabSz="1560536">
              <a:spcBef>
                <a:spcPts val="2800"/>
              </a:spcBef>
              <a:defRPr sz="3775"/>
            </a:pPr>
            <a:r>
              <a:rPr dirty="0"/>
              <a:t>Population</a:t>
            </a:r>
          </a:p>
          <a:p>
            <a:pPr marL="390144" indent="-390144" defTabSz="1560536">
              <a:spcBef>
                <a:spcPts val="2800"/>
              </a:spcBef>
              <a:defRPr sz="3775"/>
            </a:pPr>
            <a:r>
              <a:rPr dirty="0"/>
              <a:t>Response: crude rate (mortality rate) </a:t>
            </a:r>
            <a:r>
              <a:rPr lang="en-US" dirty="0"/>
              <a:t>= Deaths/Population</a:t>
            </a:r>
          </a:p>
        </p:txBody>
      </p:sp>
      <p:graphicFrame>
        <p:nvGraphicFramePr>
          <p:cNvPr id="164" name="Table"/>
          <p:cNvGraphicFramePr/>
          <p:nvPr>
            <p:extLst>
              <p:ext uri="{D42A27DB-BD31-4B8C-83A1-F6EECF244321}">
                <p14:modId xmlns:p14="http://schemas.microsoft.com/office/powerpoint/2010/main" val="1154104887"/>
              </p:ext>
            </p:extLst>
          </p:nvPr>
        </p:nvGraphicFramePr>
        <p:xfrm>
          <a:off x="14043803" y="3837855"/>
          <a:ext cx="8811051" cy="643778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0414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3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51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85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299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49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6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Year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Gender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Race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Age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Deaths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Population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</a:t>
                      </a:r>
                      <a:r>
                        <a:rPr lang="en-US"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rude Rate</a:t>
                      </a:r>
                      <a:endParaRPr sz="1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CR.100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White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55-59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369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7233416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5.10E-05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5.10132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White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60-64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74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5812425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1.27E-05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1.27313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White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60-64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136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5418172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2.51E-05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2.51007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2006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American Indian or Alaska Native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20-24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154010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6.49E-06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0.64931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30327"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2006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American Indian or Alaska Native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20-24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171339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4.67E-05</a:t>
                      </a: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1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4.66911</a:t>
                      </a:r>
                    </a:p>
                  </a:txBody>
                  <a:tcPr marL="63500" marR="6350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AB91E-D3F2-A74B-9C25-03C560A97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946" y="2845100"/>
            <a:ext cx="9954462" cy="9299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C49A86-E28A-8341-A155-DD7DA249CB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7964" y="2845100"/>
            <a:ext cx="9923811" cy="88431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E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45F07-C067-024D-9BC9-1B75B9066F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"/>
          <a:stretch/>
        </p:blipFill>
        <p:spPr>
          <a:xfrm>
            <a:off x="1016718" y="2749459"/>
            <a:ext cx="10559931" cy="94664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B856BA-4828-8745-A05B-5D2D1F7981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335" y="2766320"/>
            <a:ext cx="10666142" cy="944957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76" name="Response variable   = Crude rate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004236" y="2984740"/>
                <a:ext cx="21971001" cy="9460519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/>
              <a:p>
                <a:r>
                  <a:rPr lang="en-US" dirty="0"/>
                  <a:t>Response variable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6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6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ar-AE" sz="6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ar-AE" dirty="0"/>
                  <a:t> = </a:t>
                </a:r>
                <a:r>
                  <a:rPr lang="en-US" dirty="0"/>
                  <a:t>Crude rate</a:t>
                </a:r>
              </a:p>
              <a:p>
                <a:r>
                  <a:rPr lang="en-US" dirty="0"/>
                  <a:t>Prior: weakly informative prior</a:t>
                </a:r>
              </a:p>
              <a:p>
                <a:pPr lvl="1">
                  <a:defRPr sz="3900"/>
                </a:pPr>
                <a14:m>
                  <m:oMath xmlns:m="http://schemas.openxmlformats.org/officeDocument/2006/math">
                    <m:r>
                      <a:rPr lang="en-US" sz="47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47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sz="47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47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endParaRPr lang="en-US" dirty="0"/>
              </a:p>
              <a:p>
                <a:pPr lvl="1">
                  <a:defRPr sz="3900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ar-AE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ar-AE" sz="47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ar-AE" sz="47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ar-AE" sz="47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ar-AE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ar-AE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𝐺𝑎𝑚𝑚𝑎</m:t>
                    </m:r>
                    <m:r>
                      <a:rPr lang="ar-AE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(1,1)</m:t>
                    </m:r>
                  </m:oMath>
                </a14:m>
                <a:endParaRPr lang="ar-AE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ar-AE" sz="4400" i="1">
                        <a:latin typeface="Cambria Math" panose="02040503050406030204" pitchFamily="18" charset="0"/>
                      </a:rPr>
                      <m:t>∣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,...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∼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𝑓𝑒𝑚𝑎𝑙𝑒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𝑚𝑎𝑙𝑒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𝐴𝑠𝑖𝑎𝑛𝐴𝑚𝑒𝑟𝑖𝑐𝑎𝑛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𝐴𝑚𝑒𝑟𝑖𝑐𝑎𝑛𝐼𝑛𝑑𝑖𝑎𝑛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𝐴𝑓𝑟𝑖𝑐𝑎𝑛𝐴𝑚𝑒𝑟𝑖𝑐𝑎𝑛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𝑊h𝑖𝑡𝑒𝐴𝑚𝑒𝑟𝑖𝑐𝑎𝑛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20−24+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25−29+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9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30−34+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35−39+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40−44+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45−49+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13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50−54+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14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55−59+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15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𝐴𝑔𝑒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60−64+</m:t>
                    </m:r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44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sSub>
                      <m:sSubPr>
                        <m:ctrlPr>
                          <a:rPr lang="ar-AE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4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ar-AE" sz="4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𝑇𝑖𝑚𝑒</m:t>
                    </m:r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𝜎</m:t>
                    </m:r>
                    <m:r>
                      <a:rPr lang="ar-AE" sz="4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sz="6000" dirty="0"/>
              </a:p>
            </p:txBody>
          </p:sp>
        </mc:Choice>
        <mc:Fallback xmlns="">
          <p:sp>
            <p:nvSpPr>
              <p:cNvPr id="176" name="Response variable   = Crude rate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04236" y="2984740"/>
                <a:ext cx="21971001" cy="9460519"/>
              </a:xfrm>
              <a:prstGeom prst="rect">
                <a:avLst/>
              </a:prstGeom>
              <a:blipFill>
                <a:blip r:embed="rId2"/>
                <a:stretch>
                  <a:fillRect l="-1733" t="-187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A783EA46-5E18-3448-B7E9-61D40E31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Linear Regression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osterior distribution for variab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Posterior distribution for variables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48633D-E1EB-5047-8DAC-D148AD2B2615}"/>
              </a:ext>
            </a:extLst>
          </p:cNvPr>
          <p:cNvGrpSpPr/>
          <p:nvPr/>
        </p:nvGrpSpPr>
        <p:grpSpPr>
          <a:xfrm>
            <a:off x="5513836" y="3015292"/>
            <a:ext cx="12681962" cy="9475758"/>
            <a:chOff x="5996914" y="2911775"/>
            <a:chExt cx="12681962" cy="947575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3EC8568-81F5-C145-B016-84B0374B7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172"/>
            <a:stretch/>
          </p:blipFill>
          <p:spPr>
            <a:xfrm>
              <a:off x="14388860" y="2911775"/>
              <a:ext cx="4290016" cy="9475758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F5C2F6C-6338-DE48-A23F-1EC413F996D4}"/>
                </a:ext>
              </a:extLst>
            </p:cNvPr>
            <p:cNvGrpSpPr/>
            <p:nvPr/>
          </p:nvGrpSpPr>
          <p:grpSpPr>
            <a:xfrm>
              <a:off x="5996914" y="2911775"/>
              <a:ext cx="12681962" cy="9475758"/>
              <a:chOff x="5496581" y="2946280"/>
              <a:chExt cx="12681962" cy="947575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42C0ADA-797D-CE4B-AC8D-5DFA87D6E6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9815"/>
              <a:stretch/>
            </p:blipFill>
            <p:spPr>
              <a:xfrm>
                <a:off x="5496582" y="2946280"/>
                <a:ext cx="12681961" cy="759807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94E42C2B-DE31-4B4F-93AB-078E674DA5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5933"/>
              <a:stretch/>
            </p:blipFill>
            <p:spPr>
              <a:xfrm>
                <a:off x="5496581" y="2946280"/>
                <a:ext cx="4320279" cy="9475758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iagnost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Diagnostics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275" y="4618581"/>
            <a:ext cx="7153186" cy="48256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" descr="Imag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27643" y="4627270"/>
            <a:ext cx="6845486" cy="4825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 Shot 2021-05-20 at 12.59.21 PM.png" descr="Screen Shot 2021-05-20 at 12.59.21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686" y="3465064"/>
            <a:ext cx="4804972" cy="775347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Before (left) and after (right) thinning in MCMC sampling"/>
          <p:cNvSpPr txBox="1"/>
          <p:nvPr/>
        </p:nvSpPr>
        <p:spPr>
          <a:xfrm>
            <a:off x="12027585" y="9676642"/>
            <a:ext cx="769041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Before (left) and after (right) thinning in MCMC sampling</a:t>
            </a:r>
          </a:p>
        </p:txBody>
      </p:sp>
      <p:sp>
        <p:nvSpPr>
          <p:cNvPr id="186" name="MCMC convergence: Traceplot of MCMC sampler for White…"/>
          <p:cNvSpPr txBox="1"/>
          <p:nvPr/>
        </p:nvSpPr>
        <p:spPr>
          <a:xfrm>
            <a:off x="1610265" y="11357005"/>
            <a:ext cx="8331099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MCMC convergence: Traceplot of MCMC sampler for White </a:t>
            </a:r>
          </a:p>
          <a:p>
            <a:r>
              <a:t>covariate; bottom is burn-in of 5,000 samples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772</Words>
  <Application>Microsoft Macintosh PowerPoint</Application>
  <PresentationFormat>Custom</PresentationFormat>
  <Paragraphs>132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Cambria Math</vt:lpstr>
      <vt:lpstr>Helvetica</vt:lpstr>
      <vt:lpstr>Helvetica Neue</vt:lpstr>
      <vt:lpstr>Helvetica Neue Medium</vt:lpstr>
      <vt:lpstr>30_BasicColor</vt:lpstr>
      <vt:lpstr>Modeling the Opioid Epidemic in America</vt:lpstr>
      <vt:lpstr>Background</vt:lpstr>
      <vt:lpstr>Goal</vt:lpstr>
      <vt:lpstr>CDC Wonder Data</vt:lpstr>
      <vt:lpstr>EDA</vt:lpstr>
      <vt:lpstr>EDA</vt:lpstr>
      <vt:lpstr>Bayesian Linear Regression</vt:lpstr>
      <vt:lpstr>Posterior distribution for variables</vt:lpstr>
      <vt:lpstr>Diagnostics</vt:lpstr>
      <vt:lpstr>Multiple Linear Regression</vt:lpstr>
      <vt:lpstr>Regression diagnostics</vt:lpstr>
      <vt:lpstr>Choosing the Best Model</vt:lpstr>
      <vt:lpstr>Bayesian Model Averaging</vt:lpstr>
      <vt:lpstr>LASSO Penalized Regression</vt:lpstr>
      <vt:lpstr>Coefficient comparison</vt:lpstr>
      <vt:lpstr>Comparison of Intervals for Validation Dataset of 2017</vt:lpstr>
      <vt:lpstr>Conclusion</vt:lpstr>
      <vt:lpstr>Thank you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Opioid Epidemic Bayesian Analysis</dc:title>
  <cp:lastModifiedBy>Stone Wang</cp:lastModifiedBy>
  <cp:revision>43</cp:revision>
  <dcterms:modified xsi:type="dcterms:W3CDTF">2021-06-01T06:23:36Z</dcterms:modified>
</cp:coreProperties>
</file>